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36.jpeg" ContentType="image/jpeg"/>
  <Override PartName="/ppt/media/image35.jpeg" ContentType="image/jpeg"/>
  <Override PartName="/ppt/media/image33.jpeg" ContentType="image/jpeg"/>
  <Override PartName="/ppt/media/image39.jpeg" ContentType="image/jpeg"/>
  <Override PartName="/ppt/media/image31.jpeg" ContentType="image/jpeg"/>
  <Override PartName="/ppt/media/image30.jpeg" ContentType="image/jpeg"/>
  <Override PartName="/ppt/media/image3.jpeg" ContentType="image/jpeg"/>
  <Override PartName="/ppt/media/image11.png" ContentType="image/png"/>
  <Override PartName="/ppt/media/image10.png" ContentType="image/png"/>
  <Override PartName="/ppt/media/image15.png" ContentType="image/png"/>
  <Override PartName="/ppt/media/image9.jpeg" ContentType="image/jpeg"/>
  <Override PartName="/ppt/media/image42.png" ContentType="image/png"/>
  <Override PartName="/ppt/media/image5.jpeg" ContentType="image/jpeg"/>
  <Override PartName="/ppt/media/image25.png" ContentType="image/png"/>
  <Override PartName="/ppt/media/image18.jpeg" ContentType="image/jpeg"/>
  <Override PartName="/ppt/media/image13.jpeg" ContentType="image/jpeg"/>
  <Override PartName="/ppt/media/image12.jpeg" ContentType="image/jpeg"/>
  <Override PartName="/ppt/media/image14.jpeg" ContentType="image/jpeg"/>
  <Override PartName="/ppt/media/image19.jpeg" ContentType="image/jpeg"/>
  <Override PartName="/ppt/media/image16.jpeg" ContentType="image/jpeg"/>
  <Override PartName="/ppt/media/image41.jpeg" ContentType="image/jpeg"/>
  <Override PartName="/ppt/media/image40.wmf" ContentType="image/x-wmf"/>
  <Override PartName="/ppt/media/image38.wmf" ContentType="image/x-wmf"/>
  <Override PartName="/ppt/media/image17.wmf" ContentType="image/x-wmf"/>
  <Override PartName="/ppt/media/image27.wmf" ContentType="image/x-wmf"/>
  <Override PartName="/ppt/media/image29.wmf" ContentType="image/x-wmf"/>
  <Override PartName="/ppt/media/image32.wmf" ContentType="image/x-wmf"/>
  <Override PartName="/ppt/media/image34.wmf" ContentType="image/x-wmf"/>
  <Override PartName="/ppt/media/image37.jpeg" ContentType="image/jpeg"/>
  <Override PartName="/ppt/media/image24.png" ContentType="image/png"/>
  <Override PartName="/ppt/media/image7.gif" ContentType="image/gif"/>
  <Override PartName="/ppt/media/image2.png" ContentType="image/png"/>
  <Override PartName="/ppt/media/image8.png" ContentType="image/png"/>
  <Override PartName="/ppt/media/image6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1.jpeg" ContentType="image/jpeg"/>
  <Override PartName="/ppt/media/image23.jpeg" ContentType="image/jpeg"/>
  <Override PartName="/ppt/media/image4.jpeg" ContentType="image/jpeg"/>
  <Override PartName="/ppt/media/image26.jpeg" ContentType="image/jpeg"/>
  <Override PartName="/ppt/media/image28.jpeg" ContentType="image/jpeg"/>
  <Override PartName="/ppt/notesSlides/_rels/notesSlide15.xml.rels" ContentType="application/vnd.openxmlformats-package.relationships+xml"/>
  <Override PartName="/ppt/notesSlides/notesSlide1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F0DD4B9E-7A47-4A29-B9C0-B3152A0F38B6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1" lang="ru-RU" sz="2000" spc="-1" strike="noStrike">
                <a:latin typeface="Arial"/>
              </a:rPr>
              <a:t>Слайд 11. Заключительный этап урока. Рефлексия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b">
            <a:noAutofit/>
          </a:bodyPr>
          <a:p>
            <a:pPr algn="r">
              <a:lnSpc>
                <a:spcPct val="100000"/>
              </a:lnSpc>
              <a:buNone/>
            </a:pPr>
            <a:fld id="{E5D54685-839C-4E65-AF0A-0F15C1881BC5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504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504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504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504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Calibri"/>
              </a:rPr>
              <a:t>Second level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Calibri"/>
              </a:rPr>
              <a:t>Third level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Calibri"/>
              </a:rPr>
              <a:t>Fourth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Calibri"/>
              </a:rPr>
              <a:t>Fifth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Calibri"/>
              </a:rPr>
              <a:t>Second level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Calibri"/>
              </a:rPr>
              <a:t>Third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Fourth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Fifth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Calibri"/>
              </a:rPr>
              <a:t>Second level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Calibri"/>
              </a:rPr>
              <a:t>Third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Fourth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Fifth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fld id="{216F3AE8-B954-4338-942B-53E13CB32389}" type="datetime1">
              <a:rPr b="0" lang="ru-RU" sz="1200" spc="-1" strike="noStrike">
                <a:solidFill>
                  <a:srgbClr val="8c8c8c"/>
                </a:solidFill>
                <a:latin typeface="Calibri"/>
                <a:ea typeface="Calibri"/>
              </a:rPr>
              <a:t>17.01.2025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A2E9814B-F5E0-416B-A54C-2A3A09A6507F}" type="slidenum">
              <a:rPr b="0" lang="ru-RU" sz="1200" spc="-1" strike="noStrike">
                <a:solidFill>
                  <a:srgbClr val="8c8c8c"/>
                </a:solidFill>
                <a:latin typeface="Calibri"/>
                <a:ea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wmf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4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wmf"/><Relationship Id="rId3" Type="http://schemas.openxmlformats.org/officeDocument/2006/relationships/slideLayout" Target="../slideLayouts/slideLayout4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wmf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4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wmf"/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wmf"/><Relationship Id="rId3" Type="http://schemas.openxmlformats.org/officeDocument/2006/relationships/slideLayout" Target="../slideLayouts/slideLayout4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50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3" name="Рисунок 3" descr=""/>
          <p:cNvPicPr/>
          <p:nvPr/>
        </p:nvPicPr>
        <p:blipFill>
          <a:blip r:embed="rId1"/>
          <a:stretch/>
        </p:blipFill>
        <p:spPr>
          <a:xfrm>
            <a:off x="19800" y="-25920"/>
            <a:ext cx="9167760" cy="6878520"/>
          </a:xfrm>
          <a:prstGeom prst="rect">
            <a:avLst/>
          </a:prstGeom>
          <a:ln w="0">
            <a:noFill/>
          </a:ln>
        </p:spPr>
      </p:pic>
      <p:pic>
        <p:nvPicPr>
          <p:cNvPr id="174" name="officeArt object" descr="C:\Users\Дмитрий\Desktop\шапка.png"/>
          <p:cNvPicPr/>
          <p:nvPr/>
        </p:nvPicPr>
        <p:blipFill>
          <a:blip r:embed="rId2"/>
          <a:srcRect l="12989" t="0" r="65233" b="0"/>
          <a:stretch/>
        </p:blipFill>
        <p:spPr>
          <a:xfrm>
            <a:off x="1187280" y="1340640"/>
            <a:ext cx="1655640" cy="1368000"/>
          </a:xfrm>
          <a:prstGeom prst="rect">
            <a:avLst/>
          </a:prstGeom>
          <a:ln w="0">
            <a:noFill/>
          </a:ln>
        </p:spPr>
      </p:pic>
      <p:sp>
        <p:nvSpPr>
          <p:cNvPr id="175" name="Прямоугольник 7"/>
          <p:cNvSpPr/>
          <p:nvPr/>
        </p:nvSpPr>
        <p:spPr>
          <a:xfrm>
            <a:off x="1331640" y="2277000"/>
            <a:ext cx="7272360" cy="18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652523"/>
                </a:solidFill>
                <a:latin typeface="Calibri"/>
                <a:ea typeface="Calibri"/>
              </a:rPr>
              <a:t>Приемы формирования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652523"/>
                </a:solidFill>
                <a:latin typeface="Calibri"/>
                <a:ea typeface="Calibri"/>
              </a:rPr>
              <a:t>положительной мотивации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652523"/>
                </a:solidFill>
                <a:latin typeface="Calibri"/>
                <a:ea typeface="Calibri"/>
              </a:rPr>
              <a:t>через актуализацию знаний обучающихся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652523"/>
                </a:solidFill>
                <a:latin typeface="Calibri"/>
                <a:ea typeface="Calibri"/>
              </a:rPr>
              <a:t>	</a:t>
            </a:r>
            <a:r>
              <a:rPr b="1" lang="ru-RU" sz="2800" spc="-1" strike="noStrike">
                <a:solidFill>
                  <a:srgbClr val="652523"/>
                </a:solidFill>
                <a:latin typeface="Calibri"/>
                <a:ea typeface="Calibri"/>
              </a:rPr>
              <a:t>на уроках биологии</a:t>
            </a:r>
            <a:r>
              <a:rPr b="1" lang="ru-RU" sz="2800" spc="-1" strike="noStrike">
                <a:solidFill>
                  <a:srgbClr val="652523"/>
                </a:solidFill>
                <a:latin typeface="Calibri"/>
                <a:ea typeface="Calibri"/>
              </a:rPr>
              <a:t>	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76" name="Прямоугольник 8"/>
          <p:cNvSpPr/>
          <p:nvPr/>
        </p:nvSpPr>
        <p:spPr>
          <a:xfrm>
            <a:off x="5003640" y="4221000"/>
            <a:ext cx="3635640" cy="70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77" name="Rectangle 1"/>
          <p:cNvSpPr/>
          <p:nvPr/>
        </p:nvSpPr>
        <p:spPr>
          <a:xfrm>
            <a:off x="0" y="43920"/>
            <a:ext cx="18432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Скругленный прямоугольник 6"/>
          <p:cNvSpPr/>
          <p:nvPr/>
        </p:nvSpPr>
        <p:spPr>
          <a:xfrm>
            <a:off x="5508000" y="4725000"/>
            <a:ext cx="3024000" cy="1152000"/>
          </a:xfrm>
          <a:prstGeom prst="roundRect">
            <a:avLst>
              <a:gd name="adj" fmla="val 16667"/>
            </a:avLst>
          </a:prstGeom>
          <a:solidFill>
            <a:srgbClr val="dce7f1"/>
          </a:solidFill>
          <a:ln w="25400">
            <a:solidFill>
              <a:srgbClr val="3b608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1f497d"/>
                </a:solidFill>
                <a:latin typeface="Calibri"/>
                <a:ea typeface="Calibri"/>
              </a:rPr>
              <a:t>Учитель биологии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1f497d"/>
                </a:solidFill>
                <a:latin typeface="Calibri"/>
                <a:ea typeface="Calibri"/>
              </a:rPr>
              <a:t>Печавина Анастасия Александровна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9" name="Скругленный прямоугольник 9"/>
          <p:cNvSpPr/>
          <p:nvPr/>
        </p:nvSpPr>
        <p:spPr>
          <a:xfrm>
            <a:off x="1793160" y="413280"/>
            <a:ext cx="6594840" cy="1092960"/>
          </a:xfrm>
          <a:prstGeom prst="roundRect">
            <a:avLst>
              <a:gd name="adj" fmla="val 16667"/>
            </a:avLst>
          </a:prstGeom>
          <a:solidFill>
            <a:srgbClr val="dce7f1"/>
          </a:solidFill>
          <a:ln w="25400">
            <a:solidFill>
              <a:srgbClr val="3b608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76320" algn="ctr">
              <a:lnSpc>
                <a:spcPct val="115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муниципальное бюджетное общеобразовательное учреждение </a:t>
            </a:r>
            <a:endParaRPr b="0" lang="ru-RU" sz="1400" spc="-1" strike="noStrike">
              <a:latin typeface="Arial"/>
            </a:endParaRPr>
          </a:p>
          <a:p>
            <a:pPr marL="76320" algn="ctr">
              <a:lnSpc>
                <a:spcPct val="115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Cambria"/>
              </a:rPr>
              <a:t>Ярцевская средняя школа №10 имени Героя Советского Союза А.Т. Алтунина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med" p14:dur="800">
        <p:wipe dir="d"/>
      </p:transition>
    </mc:Choice>
    <mc:Fallback>
      <p:transition spd="med">
        <p:wipe dir="d"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 descr="C:\Users\Admin\Desktop\56ef35e1104c5.jpg"/>
          <p:cNvPicPr/>
          <p:nvPr/>
        </p:nvPicPr>
        <p:blipFill>
          <a:blip r:embed="rId1"/>
          <a:stretch/>
        </p:blipFill>
        <p:spPr>
          <a:xfrm>
            <a:off x="0" y="0"/>
            <a:ext cx="9143640" cy="7314840"/>
          </a:xfrm>
          <a:prstGeom prst="rect">
            <a:avLst/>
          </a:prstGeom>
          <a:ln w="0">
            <a:noFill/>
          </a:ln>
        </p:spPr>
      </p:pic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83280" y="1197000"/>
            <a:ext cx="7772040" cy="5032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  <a:ea typeface="Calibri"/>
              </a:rPr>
              <a:t>«Найди ошибки»:</a:t>
            </a:r>
            <a:br/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755640" y="1557000"/>
            <a:ext cx="7560720" cy="460800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Картофель – это 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Calibri"/>
              </a:rPr>
              <a:t>фруктовое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растение из семейства 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Calibri"/>
              </a:rPr>
              <a:t>крестоцветных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. Он используется в пищу, особенно вкусны его 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Calibri"/>
              </a:rPr>
              <a:t>плоды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– 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Calibri"/>
              </a:rPr>
              <a:t>стручки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. Картофель – это 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Calibri"/>
              </a:rPr>
              <a:t>многолетнее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растение.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Капуста – это 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Calibri"/>
              </a:rPr>
              <a:t>фруктовое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растение из семейства 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розоцветных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. Она используется в пищу, особенно вкусны её 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Calibri"/>
              </a:rPr>
              <a:t>плоды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– 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Calibri"/>
              </a:rPr>
              <a:t>ягоды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. Капуста – 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Calibri"/>
              </a:rPr>
              <a:t>однолетнее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растение. 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25" name="Picture 2" descr=""/>
          <p:cNvPicPr/>
          <p:nvPr/>
        </p:nvPicPr>
        <p:blipFill>
          <a:blip r:embed="rId2"/>
          <a:stretch/>
        </p:blipFill>
        <p:spPr>
          <a:xfrm>
            <a:off x="5580360" y="2316960"/>
            <a:ext cx="2010600" cy="134028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3" descr=""/>
          <p:cNvPicPr/>
          <p:nvPr/>
        </p:nvPicPr>
        <p:blipFill>
          <a:blip r:embed="rId3"/>
          <a:stretch/>
        </p:blipFill>
        <p:spPr>
          <a:xfrm>
            <a:off x="5603400" y="4509000"/>
            <a:ext cx="2485800" cy="183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>
        <p:wipe dir="d"/>
      </p:transition>
    </mc:Choice>
    <mc:Fallback>
      <p:transition spd="med">
        <p:wipe dir="d"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" descr="C:\Users\Admin\Desktop\56ef35e1104c5.jpg"/>
          <p:cNvPicPr/>
          <p:nvPr/>
        </p:nvPicPr>
        <p:blipFill>
          <a:blip r:embed="rId1"/>
          <a:stretch/>
        </p:blipFill>
        <p:spPr>
          <a:xfrm>
            <a:off x="-36360" y="-228600"/>
            <a:ext cx="9143640" cy="7314840"/>
          </a:xfrm>
          <a:prstGeom prst="rect">
            <a:avLst/>
          </a:prstGeom>
          <a:ln w="0">
            <a:noFill/>
          </a:ln>
        </p:spPr>
      </p:pic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347640" y="692640"/>
            <a:ext cx="5107680" cy="468036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Сократ: </a:t>
            </a:r>
            <a:r>
              <a:rPr b="0" i="1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«Мы живем не для того, чтобы есть, а едим для того, чтобы жить».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Объяснить.</a:t>
            </a:r>
            <a:br/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Прямоугольник 5"/>
          <p:cNvSpPr/>
          <p:nvPr/>
        </p:nvSpPr>
        <p:spPr>
          <a:xfrm>
            <a:off x="1475640" y="1917000"/>
            <a:ext cx="6120360" cy="337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t">
            <a:noAutofit/>
          </a:bodyPr>
          <a:p>
            <a:pPr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Организационный момент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Постановка цели и задач урока. Мотивация учебной деятельности учащихся.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Актуализация знаний.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Первичное усвоение новых знаний.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Первичное закрепление.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Информация о домашнем задании, инструктаж по его выполнению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Рефлексия (подведение итогов занятия)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30" name="Picture 2" descr=""/>
          <p:cNvPicPr/>
          <p:nvPr/>
        </p:nvPicPr>
        <p:blipFill>
          <a:blip r:embed="rId2"/>
          <a:stretch/>
        </p:blipFill>
        <p:spPr>
          <a:xfrm>
            <a:off x="979920" y="1894320"/>
            <a:ext cx="7412760" cy="259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>
        <p:wipe dir="d"/>
      </p:transition>
    </mc:Choice>
    <mc:Fallback>
      <p:transition spd="med">
        <p:wipe dir="d"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" descr="C:\Users\Admin\Desktop\56ef35e1104c5.jpg"/>
          <p:cNvPicPr/>
          <p:nvPr/>
        </p:nvPicPr>
        <p:blipFill>
          <a:blip r:embed="rId1"/>
          <a:stretch/>
        </p:blipFill>
        <p:spPr>
          <a:xfrm>
            <a:off x="0" y="-76320"/>
            <a:ext cx="9295920" cy="7314840"/>
          </a:xfrm>
          <a:prstGeom prst="rect">
            <a:avLst/>
          </a:prstGeom>
          <a:ln w="0">
            <a:noFill/>
          </a:ln>
        </p:spPr>
      </p:pic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83280" y="275040"/>
            <a:ext cx="792072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br/>
            <a:br/>
            <a:br/>
            <a:br/>
            <a:r>
              <a:rPr b="1" i="1" lang="ru-RU" sz="2520" spc="-1" strike="noStrike">
                <a:solidFill>
                  <a:srgbClr val="c00000"/>
                </a:solidFill>
                <a:latin typeface="Times New Roman"/>
                <a:ea typeface="Calibri"/>
              </a:rPr>
              <a:t>   </a:t>
            </a:r>
            <a:br/>
            <a:endParaRPr b="0" lang="ru-RU" sz="25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1043280" y="980280"/>
            <a:ext cx="7643160" cy="719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Легенда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 о манне небесной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4" name="Picture 2" descr=""/>
          <p:cNvPicPr/>
          <p:nvPr/>
        </p:nvPicPr>
        <p:blipFill>
          <a:blip r:embed="rId2"/>
          <a:stretch/>
        </p:blipFill>
        <p:spPr>
          <a:xfrm>
            <a:off x="1260000" y="1700640"/>
            <a:ext cx="7200000" cy="3571560"/>
          </a:xfrm>
          <a:prstGeom prst="rect">
            <a:avLst/>
          </a:prstGeom>
          <a:ln w="0">
            <a:noFill/>
          </a:ln>
        </p:spPr>
      </p:pic>
      <p:sp>
        <p:nvSpPr>
          <p:cNvPr id="235" name="Rectangl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6" name="Picture 3" descr="i?id=212241943-54-72&amp;n=21"/>
          <p:cNvPicPr/>
          <p:nvPr/>
        </p:nvPicPr>
        <p:blipFill>
          <a:blip r:embed="rId3"/>
          <a:stretch/>
        </p:blipFill>
        <p:spPr>
          <a:xfrm>
            <a:off x="5076360" y="2466360"/>
            <a:ext cx="3120840" cy="222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>
        <p:wipe dir="d"/>
      </p:transition>
    </mc:Choice>
    <mc:Fallback>
      <p:transition spd="med">
        <p:wipe dir="d"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" descr="C:\Users\Admin\Desktop\56ef35e1104c5.jpg"/>
          <p:cNvPicPr/>
          <p:nvPr/>
        </p:nvPicPr>
        <p:blipFill>
          <a:blip r:embed="rId1"/>
          <a:stretch/>
        </p:blipFill>
        <p:spPr>
          <a:xfrm>
            <a:off x="0" y="-243360"/>
            <a:ext cx="9143640" cy="7314840"/>
          </a:xfrm>
          <a:prstGeom prst="rect">
            <a:avLst/>
          </a:prstGeom>
          <a:ln w="0">
            <a:noFill/>
          </a:ln>
        </p:spPr>
      </p:pic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83280" y="275040"/>
            <a:ext cx="800316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1f497d"/>
                </a:solidFill>
                <a:latin typeface="Times New Roman"/>
                <a:ea typeface="Calibri"/>
              </a:rPr>
              <a:t>«Логическая цепочка»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Заголовок 9"/>
          <p:cNvSpPr/>
          <p:nvPr/>
        </p:nvSpPr>
        <p:spPr>
          <a:xfrm>
            <a:off x="683280" y="1268640"/>
            <a:ext cx="7777080" cy="11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4648320" y="1600200"/>
            <a:ext cx="4038120" cy="247680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1" name="Picture 2" descr=""/>
          <p:cNvPicPr/>
          <p:nvPr/>
        </p:nvPicPr>
        <p:blipFill>
          <a:blip r:embed="rId2"/>
          <a:stretch/>
        </p:blipFill>
        <p:spPr>
          <a:xfrm>
            <a:off x="1980000" y="1484640"/>
            <a:ext cx="7776000" cy="416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>
        <p:wipe dir="d"/>
      </p:transition>
    </mc:Choice>
    <mc:Fallback>
      <p:transition spd="med">
        <p:wipe dir="d"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" descr="C:\Users\Admin\Desktop\56ef35e1104c5.jpg"/>
          <p:cNvPicPr/>
          <p:nvPr/>
        </p:nvPicPr>
        <p:blipFill>
          <a:blip r:embed="rId1"/>
          <a:stretch/>
        </p:blipFill>
        <p:spPr>
          <a:xfrm>
            <a:off x="-180360" y="0"/>
            <a:ext cx="9324000" cy="6857640"/>
          </a:xfrm>
          <a:prstGeom prst="rect">
            <a:avLst/>
          </a:prstGeom>
          <a:ln w="0">
            <a:noFill/>
          </a:ln>
        </p:spPr>
      </p:pic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908640"/>
            <a:ext cx="8229240" cy="935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/>
            <a:br/>
            <a:br/>
            <a:r>
              <a:rPr b="1" i="1" lang="ru-RU" sz="3600" spc="-1" strike="noStrike">
                <a:solidFill>
                  <a:srgbClr val="1f497d"/>
                </a:solidFill>
                <a:latin typeface="Times New Roman"/>
                <a:ea typeface="Calibri"/>
              </a:rPr>
              <a:t>«</a:t>
            </a:r>
            <a:r>
              <a:rPr b="1" lang="ru-RU" sz="3600" spc="-1" strike="noStrike">
                <a:solidFill>
                  <a:srgbClr val="1f497d"/>
                </a:solidFill>
                <a:latin typeface="Calibri"/>
                <a:ea typeface="Calibri"/>
              </a:rPr>
              <a:t>Мозговой штурм»</a:t>
            </a:r>
            <a:br/>
            <a:br/>
            <a:br/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4643640" y="2924640"/>
            <a:ext cx="4042800" cy="32014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5" name="Picture 2" descr=""/>
          <p:cNvPicPr/>
          <p:nvPr/>
        </p:nvPicPr>
        <p:blipFill>
          <a:blip r:embed="rId2"/>
          <a:stretch/>
        </p:blipFill>
        <p:spPr>
          <a:xfrm>
            <a:off x="1277640" y="2053440"/>
            <a:ext cx="6408000" cy="2750400"/>
          </a:xfrm>
          <a:prstGeom prst="rect">
            <a:avLst/>
          </a:prstGeom>
          <a:ln w="0">
            <a:noFill/>
          </a:ln>
        </p:spPr>
      </p:pic>
      <p:sp>
        <p:nvSpPr>
          <p:cNvPr id="246" name="Rectangl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7" name="Picture 3" descr="i?id=282771579-64-72&amp;n=21"/>
          <p:cNvPicPr/>
          <p:nvPr/>
        </p:nvPicPr>
        <p:blipFill>
          <a:blip r:embed="rId3"/>
          <a:stretch/>
        </p:blipFill>
        <p:spPr>
          <a:xfrm>
            <a:off x="4212000" y="3936240"/>
            <a:ext cx="2304720" cy="1998000"/>
          </a:xfrm>
          <a:prstGeom prst="rect">
            <a:avLst/>
          </a:prstGeom>
          <a:ln w="0">
            <a:noFill/>
          </a:ln>
        </p:spPr>
      </p:pic>
      <p:sp>
        <p:nvSpPr>
          <p:cNvPr id="248" name="Rectangle 6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9" name="Picture 5" descr="i?id=444724450-21-72&amp;n=21"/>
          <p:cNvPicPr/>
          <p:nvPr/>
        </p:nvPicPr>
        <p:blipFill>
          <a:blip r:embed="rId4"/>
          <a:stretch/>
        </p:blipFill>
        <p:spPr>
          <a:xfrm>
            <a:off x="5724000" y="1700640"/>
            <a:ext cx="2649600" cy="198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" descr="C:\Users\Admin\Desktop\56ef35e1104c5.jpg"/>
          <p:cNvPicPr/>
          <p:nvPr/>
        </p:nvPicPr>
        <p:blipFill>
          <a:blip r:embed="rId1"/>
          <a:stretch/>
        </p:blipFill>
        <p:spPr>
          <a:xfrm>
            <a:off x="0" y="-228600"/>
            <a:ext cx="9143640" cy="7086240"/>
          </a:xfrm>
          <a:prstGeom prst="rect">
            <a:avLst/>
          </a:prstGeom>
          <a:ln w="0">
            <a:noFill/>
          </a:ln>
        </p:spPr>
      </p:pic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83280" y="620280"/>
            <a:ext cx="7777080" cy="93636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1f497d"/>
                </a:solidFill>
                <a:latin typeface="Times New Roman"/>
                <a:ea typeface="Calibri"/>
              </a:rPr>
              <a:t>Отгадай ребус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3" name="Picture 2" descr=""/>
          <p:cNvPicPr/>
          <p:nvPr/>
        </p:nvPicPr>
        <p:blipFill>
          <a:blip r:embed="rId2"/>
          <a:stretch/>
        </p:blipFill>
        <p:spPr>
          <a:xfrm>
            <a:off x="1187280" y="2133000"/>
            <a:ext cx="7859160" cy="356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" descr="C:\Users\Admin\Desktop\56ef35e1104c5.jpg"/>
          <p:cNvPicPr/>
          <p:nvPr/>
        </p:nvPicPr>
        <p:blipFill>
          <a:blip r:embed="rId1"/>
          <a:stretch/>
        </p:blipFill>
        <p:spPr>
          <a:xfrm>
            <a:off x="-14760" y="-240840"/>
            <a:ext cx="9143640" cy="7086240"/>
          </a:xfrm>
          <a:prstGeom prst="rect">
            <a:avLst/>
          </a:prstGeom>
          <a:ln w="0">
            <a:noFill/>
          </a:ln>
        </p:spPr>
      </p:pic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83280" y="692640"/>
            <a:ext cx="8003160" cy="72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/>
            <a:r>
              <a:rPr b="1" lang="ru-RU" sz="4410" spc="-1" strike="noStrike">
                <a:solidFill>
                  <a:srgbClr val="1f497d"/>
                </a:solidFill>
                <a:latin typeface="Calibri"/>
                <a:ea typeface="Calibri"/>
              </a:rPr>
              <a:t>Ситуация</a:t>
            </a:r>
            <a:br/>
            <a:endParaRPr b="0" lang="ru-RU" sz="4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716000" y="1600200"/>
            <a:ext cx="3970440" cy="25484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7" name="Picture 2" descr=""/>
          <p:cNvPicPr/>
          <p:nvPr/>
        </p:nvPicPr>
        <p:blipFill>
          <a:blip r:embed="rId2"/>
          <a:stretch/>
        </p:blipFill>
        <p:spPr>
          <a:xfrm>
            <a:off x="2916000" y="1917000"/>
            <a:ext cx="11153520" cy="395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>
        <p:wipe dir="d"/>
      </p:transition>
    </mc:Choice>
    <mc:Fallback>
      <p:transition spd="med">
        <p:wipe dir="d"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Рисунок 3" descr=""/>
          <p:cNvPicPr/>
          <p:nvPr/>
        </p:nvPicPr>
        <p:blipFill>
          <a:blip r:embed="rId1"/>
          <a:stretch/>
        </p:blipFill>
        <p:spPr>
          <a:xfrm>
            <a:off x="1800" y="0"/>
            <a:ext cx="9139680" cy="6857640"/>
          </a:xfrm>
          <a:prstGeom prst="rect">
            <a:avLst/>
          </a:prstGeom>
          <a:ln w="0">
            <a:noFill/>
          </a:ln>
        </p:spPr>
      </p:pic>
      <p:sp>
        <p:nvSpPr>
          <p:cNvPr id="259" name="Прямоугольник 4"/>
          <p:cNvSpPr/>
          <p:nvPr/>
        </p:nvSpPr>
        <p:spPr>
          <a:xfrm>
            <a:off x="2286000" y="837000"/>
            <a:ext cx="6318000" cy="526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800" spc="-1" strike="noStrike">
                <a:solidFill>
                  <a:srgbClr val="c00000"/>
                </a:solidFill>
                <a:latin typeface="Times New Roman"/>
                <a:ea typeface="Calibri"/>
              </a:rPr>
              <a:t>Успехов и оптимизма в профессиональной деятельности!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800" spc="-1" strike="noStrike">
                <a:solidFill>
                  <a:srgbClr val="c00000"/>
                </a:solidFill>
                <a:latin typeface="Times New Roman"/>
                <a:ea typeface="Calibri"/>
              </a:rPr>
              <a:t>Спасибо за внимание!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4800" spc="-1" strike="noStrike">
              <a:latin typeface="Arial"/>
            </a:endParaRPr>
          </a:p>
        </p:txBody>
      </p:sp>
      <p:pic>
        <p:nvPicPr>
          <p:cNvPr id="260" name="Picture 3" descr="D:\Мои док_На_D\ирина николаевна\материалы для оформления слайдов\школная\умный умный филин 2.bmp"/>
          <p:cNvPicPr/>
          <p:nvPr/>
        </p:nvPicPr>
        <p:blipFill>
          <a:blip r:embed="rId2"/>
          <a:stretch/>
        </p:blipFill>
        <p:spPr>
          <a:xfrm>
            <a:off x="467280" y="548640"/>
            <a:ext cx="2090520" cy="299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>
        <p:wipe dir="d"/>
      </p:transition>
    </mc:Choice>
    <mc:Fallback>
      <p:transition spd="med">
        <p:wipe dir="d"/>
      </p:transition>
    </mc:Fallback>
  </mc:AlternateContent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C:\Users\Admin\Desktop\56ef35e1104c5.jpg"/>
          <p:cNvPicPr/>
          <p:nvPr/>
        </p:nvPicPr>
        <p:blipFill>
          <a:blip r:embed="rId1"/>
          <a:stretch/>
        </p:blipFill>
        <p:spPr>
          <a:xfrm>
            <a:off x="0" y="-222120"/>
            <a:ext cx="9143640" cy="7314840"/>
          </a:xfrm>
          <a:prstGeom prst="rect">
            <a:avLst/>
          </a:prstGeom>
          <a:ln w="0">
            <a:noFill/>
          </a:ln>
        </p:spPr>
      </p:pic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331640" y="332640"/>
            <a:ext cx="7128720" cy="43520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br/>
            <a:br/>
            <a:br/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Прежде призвать ребенка к какой-либо деятельности, заинтересуй его ею, позаботься о том, чтобы обнаружить, что он готов к этой деятельности, что у него напряжены все силы, необходимые для нее» </a:t>
            </a:r>
            <a:br/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Л.С. Выготский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br/>
            <a:br/>
            <a:br/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 «Деятельности без мотива не бывает».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                                      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А.Н. Леонтьев</a:t>
            </a: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br/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2" name="Picture 6" descr="j0439564"/>
          <p:cNvPicPr/>
          <p:nvPr/>
        </p:nvPicPr>
        <p:blipFill>
          <a:blip r:embed="rId2"/>
          <a:stretch/>
        </p:blipFill>
        <p:spPr>
          <a:xfrm>
            <a:off x="683280" y="2997360"/>
            <a:ext cx="2565720" cy="208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>
        <p:wipe dir="d"/>
      </p:transition>
    </mc:Choice>
    <mc:Fallback>
      <p:transition spd="med">
        <p:wipe dir="d"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Рисунок 42" descr="cccf321d7a78b4f7238105c496bb6b6b.jpg"/>
          <p:cNvPicPr/>
          <p:nvPr/>
        </p:nvPicPr>
        <p:blipFill>
          <a:blip r:embed="rId1"/>
          <a:stretch/>
        </p:blipFill>
        <p:spPr>
          <a:xfrm>
            <a:off x="0" y="0"/>
            <a:ext cx="10000800" cy="6857640"/>
          </a:xfrm>
          <a:prstGeom prst="rect">
            <a:avLst/>
          </a:prstGeom>
          <a:ln w="0">
            <a:noFill/>
          </a:ln>
        </p:spPr>
      </p:pic>
      <p:sp>
        <p:nvSpPr>
          <p:cNvPr id="184" name="AutoShape 2"/>
          <p:cNvSpPr/>
          <p:nvPr/>
        </p:nvSpPr>
        <p:spPr>
          <a:xfrm>
            <a:off x="611640" y="2349360"/>
            <a:ext cx="2807640" cy="1728720"/>
          </a:xfrm>
          <a:prstGeom prst="cloudCallout">
            <a:avLst>
              <a:gd name="adj1" fmla="val -52431"/>
              <a:gd name="adj2" fmla="val 134481"/>
            </a:avLst>
          </a:prstGeom>
          <a:solidFill>
            <a:srgbClr val="cc99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Text Box 4"/>
          <p:cNvSpPr/>
          <p:nvPr/>
        </p:nvSpPr>
        <p:spPr>
          <a:xfrm>
            <a:off x="468720" y="2637000"/>
            <a:ext cx="3095280" cy="101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i="1" lang="ru-RU" sz="2000" spc="-1" strike="noStrike">
                <a:solidFill>
                  <a:srgbClr val="ffffff"/>
                </a:solidFill>
                <a:latin typeface="Calibri"/>
                <a:ea typeface="Calibri"/>
              </a:rPr>
              <a:t>перегрузка однообразным учебным материалом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86" name="Picture 5" descr="L33"/>
          <p:cNvPicPr/>
          <p:nvPr/>
        </p:nvPicPr>
        <p:blipFill>
          <a:blip r:embed="rId2"/>
          <a:stretch/>
        </p:blipFill>
        <p:spPr>
          <a:xfrm>
            <a:off x="6934320" y="405000"/>
            <a:ext cx="2209320" cy="2209320"/>
          </a:xfrm>
          <a:prstGeom prst="rect">
            <a:avLst/>
          </a:prstGeom>
          <a:ln w="0">
            <a:noFill/>
          </a:ln>
        </p:spPr>
      </p:pic>
      <p:sp>
        <p:nvSpPr>
          <p:cNvPr id="187" name="Text Box 6"/>
          <p:cNvSpPr/>
          <p:nvPr/>
        </p:nvSpPr>
        <p:spPr>
          <a:xfrm flipV="1" rot="10800000">
            <a:off x="-285480" y="360"/>
            <a:ext cx="7429320" cy="224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t" rot="10800000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ffffff"/>
                </a:solidFill>
                <a:latin typeface="Calibri"/>
                <a:ea typeface="Calibri"/>
              </a:rPr>
              <a:t>Проблема современной школы – потеря многими обучающимися интереса к учению. Почему это происходит?</a:t>
            </a:r>
            <a:endParaRPr b="0" lang="ru-RU" sz="2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b="1" i="1" lang="ru-RU" sz="2800" spc="-1" strike="noStrike">
                <a:solidFill>
                  <a:srgbClr val="ffffff"/>
                </a:solidFill>
                <a:latin typeface="Calibri"/>
                <a:ea typeface="Calibri"/>
              </a:rPr>
              <a:t>Причины такого негативного явления        неоднозначны: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88" name="AutoShape 7"/>
          <p:cNvSpPr/>
          <p:nvPr/>
        </p:nvSpPr>
        <p:spPr>
          <a:xfrm>
            <a:off x="3996000" y="2133720"/>
            <a:ext cx="3600000" cy="2304720"/>
          </a:xfrm>
          <a:prstGeom prst="cloudCallout">
            <a:avLst>
              <a:gd name="adj1" fmla="val -120769"/>
              <a:gd name="adj2" fmla="val 116255"/>
            </a:avLst>
          </a:prstGeom>
          <a:solidFill>
            <a:srgbClr val="cc99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216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000" spc="-1" strike="noStrike">
                <a:solidFill>
                  <a:srgbClr val="ffffff"/>
                </a:solidFill>
                <a:latin typeface="Calibri"/>
                <a:ea typeface="Calibri"/>
              </a:rPr>
              <a:t>неэффективность методов организации учебного процесса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9" name="AutoShape 8"/>
          <p:cNvSpPr/>
          <p:nvPr/>
        </p:nvSpPr>
        <p:spPr>
          <a:xfrm>
            <a:off x="4932720" y="4581360"/>
            <a:ext cx="4032000" cy="1582560"/>
          </a:xfrm>
          <a:prstGeom prst="cloudCallout">
            <a:avLst>
              <a:gd name="adj1" fmla="val -132718"/>
              <a:gd name="adj2" fmla="val 49097"/>
            </a:avLst>
          </a:prstGeom>
          <a:solidFill>
            <a:srgbClr val="cc99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Text Box 9"/>
          <p:cNvSpPr/>
          <p:nvPr/>
        </p:nvSpPr>
        <p:spPr>
          <a:xfrm>
            <a:off x="4356000" y="2276640"/>
            <a:ext cx="230328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Text Box 10"/>
          <p:cNvSpPr/>
          <p:nvPr/>
        </p:nvSpPr>
        <p:spPr>
          <a:xfrm>
            <a:off x="5111640" y="4572000"/>
            <a:ext cx="4032000" cy="156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t">
            <a:noAutofit/>
          </a:bodyPr>
          <a:p>
            <a:pPr algn="ctr">
              <a:lnSpc>
                <a:spcPct val="100000"/>
              </a:lnSpc>
              <a:spcBef>
                <a:spcPts val="1440"/>
              </a:spcBef>
              <a:buNone/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ffffff"/>
                </a:solidFill>
                <a:latin typeface="Calibri"/>
                <a:ea typeface="Calibri"/>
              </a:rPr>
              <a:t>ограниченные возможности для творческого самопроявления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92" name="Picture 11" descr="преподавание2"/>
          <p:cNvPicPr/>
          <p:nvPr/>
        </p:nvPicPr>
        <p:blipFill>
          <a:blip r:embed="rId3"/>
          <a:stretch/>
        </p:blipFill>
        <p:spPr>
          <a:xfrm>
            <a:off x="971640" y="4221360"/>
            <a:ext cx="2520720" cy="2160000"/>
          </a:xfrm>
          <a:prstGeom prst="rect">
            <a:avLst/>
          </a:prstGeom>
          <a:ln w="0">
            <a:noFill/>
          </a:ln>
        </p:spPr>
      </p:pic>
      <p:pic>
        <p:nvPicPr>
          <p:cNvPr id="193" name="Голос-0003.wma" descr=""/>
          <p:cNvPicPr/>
          <p:nvPr/>
        </p:nvPicPr>
        <p:blipFill>
          <a:blip r:embed="rId4"/>
          <a:stretch/>
        </p:blipFill>
        <p:spPr>
          <a:xfrm>
            <a:off x="-828720" y="6237720"/>
            <a:ext cx="304560" cy="30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 additive="repl"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10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3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3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3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2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2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2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2" descr="C:\Users\Admin\Desktop\56ef35e1104c5.jpg"/>
          <p:cNvPicPr/>
          <p:nvPr/>
        </p:nvPicPr>
        <p:blipFill>
          <a:blip r:embed="rId1"/>
          <a:stretch/>
        </p:blipFill>
        <p:spPr>
          <a:xfrm>
            <a:off x="-48240" y="-144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788000" y="908640"/>
            <a:ext cx="3456000" cy="2015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Что такое мотивация?</a:t>
            </a:r>
            <a:br/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4932000" y="3213000"/>
            <a:ext cx="3168360" cy="2353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Что такое актуализация знаний?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197" name="Рисунок 4" descr="110114_2324_1.png"/>
          <p:cNvPicPr/>
          <p:nvPr/>
        </p:nvPicPr>
        <p:blipFill>
          <a:blip r:embed="rId2"/>
          <a:stretch/>
        </p:blipFill>
        <p:spPr>
          <a:xfrm>
            <a:off x="7092360" y="4725000"/>
            <a:ext cx="1295640" cy="12956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2" descr=""/>
          <p:cNvPicPr/>
          <p:nvPr/>
        </p:nvPicPr>
        <p:blipFill>
          <a:blip r:embed="rId3"/>
          <a:stretch/>
        </p:blipFill>
        <p:spPr>
          <a:xfrm>
            <a:off x="1260000" y="2023200"/>
            <a:ext cx="3930840" cy="280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>
        <p:wipe dir="d"/>
      </p:transition>
    </mc:Choice>
    <mc:Fallback>
      <p:transition spd="med">
        <p:wipe dir="d"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 descr="C:\Users\Admin\Desktop\56ef35e1104c5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83200"/>
          </a:xfrm>
          <a:prstGeom prst="rect">
            <a:avLst/>
          </a:prstGeom>
          <a:ln w="0">
            <a:noFill/>
          </a:ln>
        </p:spPr>
      </p:pic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755640" y="980280"/>
            <a:ext cx="7772040" cy="93636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1f497d"/>
                </a:solidFill>
                <a:latin typeface="Times New Roman"/>
                <a:ea typeface="Calibri"/>
              </a:rPr>
              <a:t>Виды побуждений обучающихся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971640" y="1917000"/>
            <a:ext cx="6800400" cy="372132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8c8c8c"/>
                </a:solidFill>
                <a:latin typeface="Times New Roman"/>
                <a:ea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1. Актуализировать мотивы предыдущих достижений.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2. Вызывать мотивы относительной неудовлетворенности.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3. Усилить мотивы ориентации на предстоящую работу, усилить непроизвольные мотивы удивления, любознательности. 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02" name="Рисунок 6" descr="istoriya-razvitiya-pedagogicheskih-idey.jpg"/>
          <p:cNvPicPr/>
          <p:nvPr/>
        </p:nvPicPr>
        <p:blipFill>
          <a:blip r:embed="rId2"/>
          <a:stretch/>
        </p:blipFill>
        <p:spPr>
          <a:xfrm>
            <a:off x="6228000" y="3860640"/>
            <a:ext cx="1584000" cy="188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>
        <p:wipe dir="d"/>
      </p:transition>
    </mc:Choice>
    <mc:Fallback>
      <p:transition spd="med">
        <p:wipe dir="d"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" descr="C:\Users\Admin\Desktop\56ef35e1104c5.jpg"/>
          <p:cNvPicPr/>
          <p:nvPr/>
        </p:nvPicPr>
        <p:blipFill>
          <a:blip r:embed="rId1"/>
          <a:stretch/>
        </p:blipFill>
        <p:spPr>
          <a:xfrm>
            <a:off x="0" y="0"/>
            <a:ext cx="9143640" cy="7113600"/>
          </a:xfrm>
          <a:prstGeom prst="rect">
            <a:avLst/>
          </a:prstGeom>
          <a:ln w="0">
            <a:noFill/>
          </a:ln>
        </p:spPr>
      </p:pic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85800" y="980280"/>
            <a:ext cx="7772040" cy="1079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c00000"/>
                </a:solidFill>
                <a:latin typeface="Calibri"/>
                <a:ea typeface="Calibri"/>
              </a:rPr>
              <a:t>Активные приемы обучения.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1115640" y="1917000"/>
            <a:ext cx="6656400" cy="4103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1. Связь изучаемого с жизнью, с достижениями науки и техники;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2. Показ недостаточности имеющихся знаний;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создание проблемной ситуации;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3. Использование художественной и научно-популярной литературы, произведения искусства;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4. Экскурсии в историю: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5. Использование сравнений;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6. Привлечение занимательных приемов, опытов, парадоксов;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7. Использование игровых ситуаций и др.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06" name="Picture 3" descr=""/>
          <p:cNvPicPr/>
          <p:nvPr/>
        </p:nvPicPr>
        <p:blipFill>
          <a:blip r:embed="rId2"/>
          <a:stretch/>
        </p:blipFill>
        <p:spPr>
          <a:xfrm>
            <a:off x="6228000" y="4714920"/>
            <a:ext cx="2142720" cy="214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>
        <p:wipe dir="d"/>
      </p:transition>
    </mc:Choice>
    <mc:Fallback>
      <p:transition spd="med">
        <p:wipe dir="d"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 descr="C:\Users\Admin\Desktop\56ef35e1104c5.jpg"/>
          <p:cNvPicPr/>
          <p:nvPr/>
        </p:nvPicPr>
        <p:blipFill>
          <a:blip r:embed="rId1"/>
          <a:stretch/>
        </p:blipFill>
        <p:spPr>
          <a:xfrm>
            <a:off x="0" y="-99720"/>
            <a:ext cx="9143640" cy="750420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83280" y="69264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899640" y="620280"/>
            <a:ext cx="7416360" cy="4729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210" name="Picture 2" descr=""/>
          <p:cNvPicPr/>
          <p:nvPr/>
        </p:nvPicPr>
        <p:blipFill>
          <a:blip r:embed="rId2"/>
          <a:stretch/>
        </p:blipFill>
        <p:spPr>
          <a:xfrm>
            <a:off x="2411640" y="979920"/>
            <a:ext cx="6463440" cy="534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>
        <p:wipe dir="d"/>
      </p:transition>
    </mc:Choice>
    <mc:Fallback>
      <p:transition spd="med">
        <p:wipe dir="d"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" descr="C:\Users\Admin\Desktop\56ef35e1104c5.jpg"/>
          <p:cNvPicPr/>
          <p:nvPr/>
        </p:nvPicPr>
        <p:blipFill>
          <a:blip r:embed="rId1"/>
          <a:stretch/>
        </p:blipFill>
        <p:spPr>
          <a:xfrm>
            <a:off x="0" y="117000"/>
            <a:ext cx="9143640" cy="7314840"/>
          </a:xfrm>
          <a:prstGeom prst="rect">
            <a:avLst/>
          </a:prstGeom>
          <a:ln w="0">
            <a:noFill/>
          </a:ln>
        </p:spPr>
      </p:pic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5800" y="980280"/>
            <a:ext cx="7772040" cy="57636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755640" y="2133000"/>
            <a:ext cx="7560720" cy="374436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14" name="Rectangl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5" name="Picture 3" descr="i?id=317953349-44-72&amp;n=21"/>
          <p:cNvPicPr/>
          <p:nvPr/>
        </p:nvPicPr>
        <p:blipFill>
          <a:blip r:embed="rId2"/>
          <a:stretch/>
        </p:blipFill>
        <p:spPr>
          <a:xfrm>
            <a:off x="1403280" y="2060640"/>
            <a:ext cx="2801880" cy="2039760"/>
          </a:xfrm>
          <a:prstGeom prst="rect">
            <a:avLst/>
          </a:prstGeom>
          <a:ln w="0">
            <a:noFill/>
          </a:ln>
        </p:spPr>
      </p:pic>
      <p:sp>
        <p:nvSpPr>
          <p:cNvPr id="216" name="Rectangle 6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7" name="Picture 5" descr="i?id=66887603-30-72&amp;n=21"/>
          <p:cNvPicPr/>
          <p:nvPr/>
        </p:nvPicPr>
        <p:blipFill>
          <a:blip r:embed="rId3"/>
          <a:stretch/>
        </p:blipFill>
        <p:spPr>
          <a:xfrm>
            <a:off x="5148000" y="3138840"/>
            <a:ext cx="2594160" cy="259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>
        <p:wipe dir="d"/>
      </p:transition>
    </mc:Choice>
    <mc:Fallback>
      <p:transition spd="med">
        <p:wipe dir="d"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 descr="C:\Users\Admin\Desktop\56ef35e1104c5.jpg"/>
          <p:cNvPicPr/>
          <p:nvPr/>
        </p:nvPicPr>
        <p:blipFill>
          <a:blip r:embed="rId1"/>
          <a:stretch/>
        </p:blipFill>
        <p:spPr>
          <a:xfrm>
            <a:off x="-36360" y="-228600"/>
            <a:ext cx="9143640" cy="731484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0" name="Picture 1" descr="i?id=13066088-23-72&amp;n=21"/>
          <p:cNvPicPr/>
          <p:nvPr/>
        </p:nvPicPr>
        <p:blipFill>
          <a:blip r:embed="rId2"/>
          <a:stretch/>
        </p:blipFill>
        <p:spPr>
          <a:xfrm>
            <a:off x="2158920" y="1721520"/>
            <a:ext cx="4752720" cy="3816000"/>
          </a:xfrm>
          <a:prstGeom prst="rect">
            <a:avLst/>
          </a:prstGeom>
          <a:ln w="0">
            <a:noFill/>
          </a:ln>
        </p:spPr>
      </p:pic>
      <p:sp>
        <p:nvSpPr>
          <p:cNvPr id="221" name="Скругленный прямоугольник 2"/>
          <p:cNvSpPr/>
          <p:nvPr/>
        </p:nvSpPr>
        <p:spPr>
          <a:xfrm>
            <a:off x="1871280" y="692640"/>
            <a:ext cx="5328000" cy="935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3b608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  <a:ea typeface="Calibri"/>
              </a:rPr>
              <a:t>Черный ящик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med" p14:dur="800">
        <p:wipe dir="d"/>
      </p:transition>
    </mc:Choice>
    <mc:Fallback>
      <p:transition spd="med">
        <p:wipe dir="d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LibreOffice/7.2.7.2$Linux_X86_64 LibreOffice_project/20$Build-2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2025-01-15T21:23:16Z</dcterms:created>
  <dc:creator>Андрей</dc:creator>
  <dc:description/>
  <dc:language>ru-RU</dc:language>
  <cp:lastModifiedBy>Анастасия</cp:lastModifiedBy>
  <dcterms:modified xsi:type="dcterms:W3CDTF">2025-01-15T18:25:14Z</dcterms:modified>
  <cp:revision>0</cp:revision>
  <dc:subject/>
  <dc:title>Слайд 1</dc:title>
</cp:coreProperties>
</file>