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presProps.xml" ContentType="application/vnd.openxmlformats-officedocument.presentationml.presProps+xml"/>
  <Override PartName="/ppt/media/image6.png" ContentType="image/png"/>
  <Override PartName="/ppt/media/image2.png" ContentType="image/png"/>
  <Override PartName="/ppt/media/image7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presentation.xml" ContentType="application/vnd.openxmlformats-officedocument.presentationml.presentation.main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theme/theme9.xml" ContentType="application/vnd.openxmlformats-officedocument.theme+xml"/>
  <Override PartName="/ppt/theme/theme16.xml" ContentType="application/vnd.openxmlformats-officedocument.theme+xml"/>
  <Override PartName="/ppt/theme/theme8.xml" ContentType="application/vnd.openxmlformats-officedocument.theme+xml"/>
  <Override PartName="/ppt/theme/theme15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5.xml" ContentType="application/vnd.openxmlformats-officedocument.theme+xml"/>
  <Override PartName="/ppt/theme/theme13.xml" ContentType="application/vnd.openxmlformats-officedocument.theme+xml"/>
  <Override PartName="/ppt/theme/theme21.xml" ContentType="application/vnd.openxmlformats-officedocument.theme+xml"/>
  <Override PartName="/ppt/theme/theme6.xml" ContentType="application/vnd.openxmlformats-officedocument.theme+xml"/>
  <Override PartName="/ppt/theme/theme14.xml" ContentType="application/vnd.openxmlformats-officedocument.theme+xml"/>
  <Override PartName="/ppt/theme/theme22.xml" ContentType="application/vnd.openxmlformats-officedocument.theme+xml"/>
  <Override PartName="/ppt/theme/theme24.xml" ContentType="application/vnd.openxmlformats-officedocument.theme+xml"/>
  <Override PartName="/ppt/theme/theme17.xml" ContentType="application/vnd.openxmlformats-officedocument.theme+xml"/>
  <Override PartName="/ppt/theme/theme23.xml" ContentType="application/vnd.openxmlformats-officedocument.theme+xml"/>
  <Override PartName="/ppt/theme/theme18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29213E-73AF-4713-9E5A-B4F9A3BDBF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E16063C-9AB8-402D-BEF0-B9510B44C7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BFBD77E-A4CB-4043-B5F4-493FF2B71E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F2026FE-2E5E-443F-B793-33737113C7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68E90C2-EC94-44EE-965F-699AB7CF35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EFA960E-EEAA-4DF3-B937-9BEA59B874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C32566A-01BC-4CAF-B54E-E90CCE7EB9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9F320EB-39CB-4E06-9D20-C79BF1BFA7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D690F03-B1B5-427E-BE66-1415E730015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0D18D51-3CC8-47DB-BBCC-97AD9D0F0C3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0A27FE04-5050-462F-B436-E6E9F26149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02EA8990-32ED-48C9-BFAA-D6D41C1DA5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2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59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60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65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66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72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73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79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80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 idx="1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 idx="2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dt" idx="3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89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90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ftr" idx="4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 idx="5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6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96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97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ftr" idx="7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ldNum" idx="8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9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02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03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8"/>
          <p:cNvSpPr>
            <a:spLocks noGrp="1"/>
          </p:cNvSpPr>
          <p:nvPr>
            <p:ph type="ftr" idx="10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9"/>
          <p:cNvSpPr>
            <a:spLocks noGrp="1"/>
          </p:cNvSpPr>
          <p:nvPr>
            <p:ph type="sldNum" idx="11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10"/>
          <p:cNvSpPr>
            <a:spLocks noGrp="1"/>
          </p:cNvSpPr>
          <p:nvPr>
            <p:ph type="dt" idx="12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15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16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ftr" idx="13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sldNum" idx="14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dt" idx="15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25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26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ftr" idx="16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17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 idx="18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33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34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ftr" idx="19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sldNum" idx="20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dt" idx="21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6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45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46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ftr" idx="22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23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dt" idx="24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53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54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ftr" idx="25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sldNum" idx="26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dt" idx="27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63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64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ftr" idx="28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sldNum" idx="29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dt" idx="30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72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73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ftr" idx="31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sldNum" idx="32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8"/>
          <p:cNvSpPr>
            <a:spLocks noGrp="1"/>
          </p:cNvSpPr>
          <p:nvPr>
            <p:ph type="dt" idx="33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9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83" name="Shape 10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84" name="Picture 12" descr=""/>
          <p:cNvPicPr/>
          <p:nvPr/>
        </p:nvPicPr>
        <p:blipFill>
          <a:blip r:embed="rId2"/>
          <a:stretch/>
        </p:blipFill>
        <p:spPr>
          <a:xfrm>
            <a:off x="194760" y="381960"/>
            <a:ext cx="577800" cy="64476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ftr" idx="34"/>
          </p:nvPr>
        </p:nvSpPr>
        <p:spPr>
          <a:xfrm>
            <a:off x="659160" y="6356520"/>
            <a:ext cx="2846520" cy="36360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sldNum" idx="35"/>
          </p:nvPr>
        </p:nvSpPr>
        <p:spPr>
          <a:xfrm>
            <a:off x="8543160" y="6356520"/>
            <a:ext cx="560520" cy="36360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  <a:ea typeface="Century Gothic"/>
              </a:rPr>
              <a:t>&lt;#&gt;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dt" idx="36"/>
          </p:nvPr>
        </p:nvSpPr>
        <p:spPr>
          <a:xfrm>
            <a:off x="6363360" y="6356520"/>
            <a:ext cx="20844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13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14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23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24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30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31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37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38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42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43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51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52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">
              <a:srgbClr val="dadada"/>
            </a:gs>
            <a:gs pos="24000">
              <a:srgbClr val="f3f3f3"/>
            </a:gs>
            <a:gs pos="50000">
              <a:srgbClr val="ffffff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2"/>
          <p:cNvSpPr/>
          <p:nvPr/>
        </p:nvSpPr>
        <p:spPr>
          <a:xfrm>
            <a:off x="845784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sp>
        <p:nvSpPr>
          <p:cNvPr id="56" name="Shape 3"/>
          <p:cNvSpPr/>
          <p:nvPr/>
        </p:nvSpPr>
        <p:spPr>
          <a:xfrm>
            <a:off x="569160" y="6499440"/>
            <a:ext cx="83160" cy="83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Palatino Linotype"/>
              <a:ea typeface="Palatino Linotype"/>
            </a:endParaRPr>
          </a:p>
        </p:txBody>
      </p:sp>
      <p:pic>
        <p:nvPicPr>
          <p:cNvPr id="57" name="Picture 5" descr=""/>
          <p:cNvPicPr/>
          <p:nvPr/>
        </p:nvPicPr>
        <p:blipFill>
          <a:blip r:embed="rId2"/>
          <a:stretch/>
        </p:blipFill>
        <p:spPr>
          <a:xfrm>
            <a:off x="3564000" y="476640"/>
            <a:ext cx="2055960" cy="2302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88320" y="4032360"/>
            <a:ext cx="7770960" cy="172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2"/>
                </a:solidFill>
                <a:latin typeface="Palatino Linotype"/>
                <a:ea typeface="Palatino Linotype"/>
              </a:rPr>
              <a:t>О целевом обучении в Управлении Роспотребнадзора по Смоленской области в 2025 году</a:t>
            </a:r>
            <a:br>
              <a:rPr sz="3600"/>
            </a:b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1763640" y="5589360"/>
            <a:ext cx="7047360" cy="79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900000" y="2520720"/>
            <a:ext cx="7785720" cy="10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Необходимые документы для участия в конкурсе:</a:t>
            </a:r>
            <a:br>
              <a:rPr sz="1100"/>
            </a:b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личное заявление (форма прилагается);</a:t>
            </a:r>
            <a:br>
              <a:rPr sz="1100"/>
            </a:b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собственноручно заполненную и подписанную анкету по форме утвержденной</a:t>
            </a: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распоряжением Правительства Российской Федерации от 26 мая 2005 года № 667-р,</a:t>
            </a: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с приложением фотографии 40х60 мм (форма прилагается);</a:t>
            </a:r>
            <a:br>
              <a:rPr sz="1100"/>
            </a:b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копию паспорта или заменяющего его документа (подлинник соответствующего документа предъявляется лично по прибытии на конкурс);</a:t>
            </a:r>
            <a:br>
              <a:rPr sz="1100"/>
            </a:b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копию трудовой книжки, и (или) сведения о трудовой деятельности, оформленные в установленном законодательством Российской Федерации порядке, и (или) иные документы, подтверждающие трудовую (служебную) деятельность (за исключением случаев, когда служебная (трудовая) деятельность ранее не осуществлялась;</a:t>
            </a:r>
            <a:br>
              <a:rPr sz="1100"/>
            </a:b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заключение медицинской организации, подтверждающее отсутствие у гражданина заболевания, препятствующего поступлению на гражданскую службу или ее прохождению, по форме № 001-ГС/у;</a:t>
            </a:r>
            <a:br>
              <a:rPr sz="1100"/>
            </a:b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аттестат о среднем общем образовании или диплом о среднем специальном образовании и приложение к нему или справку об обучении из организации, осуществляющей образовательную деятельность, в случае если получение им среднего общего образования или среднего профессионального образования не завершено;</a:t>
            </a:r>
            <a:br>
              <a:rPr sz="1100"/>
            </a:b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справку об обучении или о периоде обучения, включающую информацию об успеваемости, по образцу, самостоятельно установленному организацией, осуществляющей образовательную деятельность (для граждан, обучающихся по имеющей государственную аккредитацию образовательной программе среднего профессионального образования);</a:t>
            </a:r>
            <a:br>
              <a:rPr sz="1100"/>
            </a:br>
            <a:br>
              <a:rPr sz="1100"/>
            </a:br>
            <a:r>
              <a:rPr b="0" lang="ru-RU" sz="11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согласие в письменной форме родителей (законных представителей) на участие в конкурсе (для граждан, не достигших возраста 18 лет) (форма прилагается).</a:t>
            </a:r>
            <a:br>
              <a:rPr sz="1100"/>
            </a:br>
            <a:br>
              <a:rPr sz="1100"/>
            </a:b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853560" y="2700000"/>
            <a:ext cx="7785720" cy="10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Консультацию по вопросам целевого обучения можно получить в отделе организации надзора Управления </a:t>
            </a:r>
            <a:br>
              <a:rPr sz="2400"/>
            </a:b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по адресу: г. Смоленск, ул. Тенишевой, д. 26</a:t>
            </a: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по телефону 8 (4812) 38-25-10</a:t>
            </a:r>
            <a:br>
              <a:rPr sz="2400"/>
            </a:b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заместитель начальника отдела организации надзора Соловьева Анна Ивановна, тел.: 89107880628</a:t>
            </a:r>
            <a:br>
              <a:rPr sz="2400"/>
            </a:b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 заместитель начальника отдела организации надзора Иванова Надежда Сергеевна, тел.: 89101146956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54"/>
          <p:cNvSpPr/>
          <p:nvPr/>
        </p:nvSpPr>
        <p:spPr>
          <a:xfrm>
            <a:off x="0" y="580320"/>
            <a:ext cx="9243360" cy="175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200" spc="-1" strike="noStrike">
                <a:solidFill>
                  <a:srgbClr val="355269"/>
                </a:solidFill>
                <a:latin typeface="Arial"/>
                <a:ea typeface="Arial"/>
              </a:rPr>
              <a:t>Указ Президента РФ от 20 мая 2021 г. N 301 </a:t>
            </a:r>
            <a:br>
              <a:rPr sz="2200"/>
            </a:br>
            <a:r>
              <a:rPr b="1" lang="ru-RU" sz="2200" spc="-1" strike="noStrike">
                <a:solidFill>
                  <a:srgbClr val="355269"/>
                </a:solidFill>
                <a:latin typeface="Arial"/>
                <a:ea typeface="Arial"/>
              </a:rPr>
              <a:t>"О подготовке кадров для федеральной государственной гражданской службы по договорам о целевом обучении" </a:t>
            </a:r>
            <a:br>
              <a:rPr sz="2200"/>
            </a:br>
            <a:r>
              <a:rPr b="1" lang="ru-RU" sz="2200" spc="-1" strike="noStrike">
                <a:solidFill>
                  <a:srgbClr val="355269"/>
                </a:solidFill>
                <a:latin typeface="Arial"/>
                <a:ea typeface="Arial"/>
              </a:rPr>
              <a:t>(с изменениями и дополнениями)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Picture 156" descr=""/>
          <p:cNvPicPr/>
          <p:nvPr/>
        </p:nvPicPr>
        <p:blipFill>
          <a:blip r:embed="rId1"/>
          <a:stretch/>
        </p:blipFill>
        <p:spPr>
          <a:xfrm>
            <a:off x="1371600" y="2142000"/>
            <a:ext cx="6727680" cy="41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3560" y="2880720"/>
            <a:ext cx="7785720" cy="10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Управление Роспотребнадзора по Смоленской области приглашает выпускников школ и средних профессиональных учебных заведений Смоленской области принять участие в конкурсе на заключение договора о целевом обучении для поступления по целевому набору на медико-профилактический факультет в 2025/2026 учебном году в: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ФГБОУ ВО «Первый Московский государственный медицинский университет им. И.М. Сеченова» (г. Москва)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 ФГБОУ ВО «Северо-Западный государственный медицинский университет им. И.И. Мечникова» (г. Санкт-Петербург)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20000" y="180720"/>
            <a:ext cx="7785720" cy="10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ФГБОУ ВО «Первый Московский государственный медицинский университет им. И.М. Сеченова» (г. Москва)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162" descr=""/>
          <p:cNvPicPr/>
          <p:nvPr/>
        </p:nvPicPr>
        <p:blipFill>
          <a:blip r:embed="rId1"/>
          <a:stretch/>
        </p:blipFill>
        <p:spPr>
          <a:xfrm>
            <a:off x="360000" y="1334520"/>
            <a:ext cx="8325720" cy="514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53560" y="360000"/>
            <a:ext cx="7785720" cy="10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 </a:t>
            </a: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ФГБОУ ВО «Северо-Западный государственный медицинский университет им. И.И. Мечникова» (г. Санкт-Петербург)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Picture 166" descr=""/>
          <p:cNvPicPr/>
          <p:nvPr/>
        </p:nvPicPr>
        <p:blipFill>
          <a:blip r:embed="rId1"/>
          <a:stretch/>
        </p:blipFill>
        <p:spPr>
          <a:xfrm>
            <a:off x="853560" y="1439280"/>
            <a:ext cx="7559280" cy="50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73560" y="1260000"/>
            <a:ext cx="7785720" cy="107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Студентам-целевикам с 1 по 6 курс обучения выплачиваются ежемесячные социальные выплаты, а также гарантируется место для прохождения производственной практики и трудоустройство по окончании обучения.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Picture 170" descr=""/>
          <p:cNvPicPr/>
          <p:nvPr/>
        </p:nvPicPr>
        <p:blipFill>
          <a:blip r:embed="rId1"/>
          <a:stretch/>
        </p:blipFill>
        <p:spPr>
          <a:xfrm>
            <a:off x="1440000" y="3168360"/>
            <a:ext cx="6982920" cy="349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853560" y="2340000"/>
            <a:ext cx="7785720" cy="10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Для заключения договора о целевом обучении в медицинском университете с Управлением Роспотребнадзора по Смоленской области</a:t>
            </a: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: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-Выберите для сдачи ЕГЭ русский язык, химию и биологию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-Подайте документы для участия в конкурсе в Управление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-Выберите ВУЗ на платформе «Работа в России»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-Подайте заявку в бумажном виде в Управление или в электронном виде на ЕПГУ (Госуслуги).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-Успешно сдайте ЕГЭ и будете зачислены в выбранный ВУЗ на факультет «Медико-профилактическое дело»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53560" y="2520000"/>
            <a:ext cx="7785720" cy="10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Преимущества работы в Управлении:</a:t>
            </a:r>
            <a:br>
              <a:rPr sz="2400"/>
            </a:b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-престижная работа госслужащего</a:t>
            </a: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-достойные условия труда и заработной платы</a:t>
            </a: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-возможность карьерного роста</a:t>
            </a: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-непрерывная возможность повышения профессиональных знаний</a:t>
            </a: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-дружный коллектив</a:t>
            </a:r>
            <a:br>
              <a:rPr sz="2400"/>
            </a:br>
            <a:r>
              <a:rPr b="0" lang="ru-RU" sz="2400" spc="-1" strike="noStrike">
                <a:solidFill>
                  <a:srgbClr val="355269"/>
                </a:solidFill>
                <a:latin typeface="Palatino Linotype"/>
                <a:ea typeface="Palatino Linotype"/>
              </a:rPr>
              <a:t>-участие в спортивных и культурных мероприятиях.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77" descr=""/>
          <p:cNvPicPr/>
          <p:nvPr/>
        </p:nvPicPr>
        <p:blipFill>
          <a:blip r:embed="rId1"/>
          <a:stretch/>
        </p:blipFill>
        <p:spPr>
          <a:xfrm>
            <a:off x="900000" y="720000"/>
            <a:ext cx="7670880" cy="53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1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8575">
          <a:prstDash val="solid"/>
        </a:ln>
        <a:ln w="508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tileRect l="0" t="0" r="0" b="0"/>
        </a:gradFill>
        <a:solidFill/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Application>LibreOffice/7.6.7.2$Linux_X86_64 LibreOffice_project/60$Build-2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2018-02-20T08:45:57Z</dcterms:created>
  <dc:creator/>
  <dc:description/>
  <dc:language>ru-RU</dc:language>
  <cp:lastModifiedBy/>
  <dcterms:modified xsi:type="dcterms:W3CDTF">2025-03-17T12:04:07Z</dcterms:modified>
  <cp:revision>0</cp:revision>
  <dc:subject/>
  <dc:title/>
</cp:coreProperties>
</file>